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4"/>
  </p:notesMasterIdLst>
  <p:sldIdLst>
    <p:sldId id="298" r:id="rId3"/>
    <p:sldId id="348" r:id="rId4"/>
    <p:sldId id="328" r:id="rId5"/>
    <p:sldId id="270" r:id="rId6"/>
    <p:sldId id="349" r:id="rId7"/>
    <p:sldId id="350" r:id="rId8"/>
    <p:sldId id="261" r:id="rId9"/>
    <p:sldId id="317" r:id="rId10"/>
    <p:sldId id="343" r:id="rId11"/>
    <p:sldId id="351" r:id="rId12"/>
    <p:sldId id="352" r:id="rId13"/>
    <p:sldId id="353" r:id="rId14"/>
    <p:sldId id="927" r:id="rId15"/>
    <p:sldId id="924" r:id="rId16"/>
    <p:sldId id="928" r:id="rId17"/>
    <p:sldId id="925" r:id="rId18"/>
    <p:sldId id="710" r:id="rId19"/>
    <p:sldId id="918" r:id="rId20"/>
    <p:sldId id="291" r:id="rId21"/>
    <p:sldId id="292" r:id="rId22"/>
    <p:sldId id="290" r:id="rId23"/>
    <p:sldId id="293" r:id="rId24"/>
    <p:sldId id="641" r:id="rId25"/>
    <p:sldId id="929" r:id="rId26"/>
    <p:sldId id="936" r:id="rId27"/>
    <p:sldId id="934" r:id="rId28"/>
    <p:sldId id="886" r:id="rId29"/>
    <p:sldId id="896" r:id="rId30"/>
    <p:sldId id="933" r:id="rId31"/>
    <p:sldId id="935" r:id="rId32"/>
    <p:sldId id="92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59" d="100"/>
          <a:sy n="59" d="100"/>
        </p:scale>
        <p:origin x="3144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E7A49-3755-BE4D-8366-CEFE1CE77FEC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97EC5-87F3-BD4D-AAD5-4FFA40A61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38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8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14FA8-32CD-7148-996F-97945529E7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14FA8-32CD-7148-996F-97945529E7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2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count how many copies of each gene we detect in each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5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1BB99-30BC-8DB1-AA05-D80B98230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9439E-9EDB-2D89-C9E0-6DC8702C6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E745B-97F7-22FD-AF42-BA670FA30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3A58-6183-8EBA-0852-8673B43D3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1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capture the mRNAs that are present at each pixel or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6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0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untargeted full transcriptome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0C420-8EFF-3C17-CC37-AEBAA0D39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E179D8-60C9-5247-6F09-2521DF61B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B6017-9AA2-98C5-51C2-6CA873B72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6CCD-E36F-990F-D153-7C81FDBB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30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C7E3-4DB9-4DDC-85C4-A5B29112AD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A3F45-5D7A-974C-931C-5F1A6EB784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02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rely on designing oligonucleotide probes complementary to known RNA targets</a:t>
            </a:r>
          </a:p>
          <a:p>
            <a:r>
              <a:rPr lang="en-US" dirty="0"/>
              <a:t>reading them out with various types of multiplexed </a:t>
            </a:r>
            <a:r>
              <a:rPr lang="en-US" dirty="0" err="1"/>
              <a:t>flourescent</a:t>
            </a:r>
            <a:r>
              <a:rPr lang="en-US" dirty="0"/>
              <a:t>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6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0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51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18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47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69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23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17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52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8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2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76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64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9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7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18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1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5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0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9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3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D774B-3D5E-5943-B47F-6A9969E21AEF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ACEDE-81A7-0B41-8079-524C4564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52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9.wdp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0.wdp"/><Relationship Id="rId5" Type="http://schemas.openxmlformats.org/officeDocument/2006/relationships/image" Target="../media/image28.png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2.wdp"/><Relationship Id="rId5" Type="http://schemas.openxmlformats.org/officeDocument/2006/relationships/image" Target="../media/image32.png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>
                <a:solidFill>
                  <a:srgbClr val="202124"/>
                </a:solidFill>
                <a:effectLst/>
                <a:latin typeface="docs-Roboto"/>
              </a:rPr>
              <a:t>Lesson 3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DD5BAFE4-16AE-19F1-ECCD-3B353E8C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4" y="2114726"/>
            <a:ext cx="5884793" cy="39972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747380-CA12-EC6F-B1AA-DD14E639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Ranking of encodings</a:t>
            </a:r>
          </a:p>
        </p:txBody>
      </p:sp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4B8DC381-05BA-CC78-9196-D1838F30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587" y="2291111"/>
            <a:ext cx="5686082" cy="338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0FAFC-AD04-EE30-61F6-589287E2674C}"/>
              </a:ext>
            </a:extLst>
          </p:cNvPr>
          <p:cNvSpPr txBox="1"/>
          <p:nvPr/>
        </p:nvSpPr>
        <p:spPr>
          <a:xfrm>
            <a:off x="2763078" y="1468395"/>
            <a:ext cx="7615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Better encodings encode more important information more effectively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dirty="0">
                <a:sym typeface="Wingdings" pitchFamily="2" charset="2"/>
              </a:rPr>
              <a:t>data </a:t>
            </a:r>
            <a:r>
              <a:rPr lang="en-US" dirty="0"/>
              <a:t>can be read more accurately from some encodings than others</a:t>
            </a:r>
          </a:p>
        </p:txBody>
      </p:sp>
    </p:spTree>
    <p:extLst>
      <p:ext uri="{BB962C8B-B14F-4D97-AF65-F5344CB8AC3E}">
        <p14:creationId xmlns:p14="http://schemas.microsoft.com/office/powerpoint/2010/main" val="145210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DF61-CBBD-6054-DF9B-A6FE059E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make data visualization design </a:t>
            </a:r>
            <a:r>
              <a:rPr lang="en-US" b="1" dirty="0"/>
              <a:t>choices</a:t>
            </a:r>
            <a:r>
              <a:rPr lang="en-US" dirty="0"/>
              <a:t> to make certain features of our data more </a:t>
            </a:r>
            <a:r>
              <a:rPr lang="en-US" b="1" dirty="0"/>
              <a:t>salient</a:t>
            </a:r>
          </a:p>
        </p:txBody>
      </p:sp>
      <p:pic>
        <p:nvPicPr>
          <p:cNvPr id="5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B245E252-34FC-2C51-FE70-601EA77F4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037" y="1825625"/>
            <a:ext cx="9855925" cy="4351338"/>
          </a:xfrm>
        </p:spPr>
      </p:pic>
    </p:spTree>
    <p:extLst>
      <p:ext uri="{BB962C8B-B14F-4D97-AF65-F5344CB8AC3E}">
        <p14:creationId xmlns:p14="http://schemas.microsoft.com/office/powerpoint/2010/main" val="873449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70A4D-5545-5606-340E-705BB72CD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AE00B18-E552-7F92-5637-ED0E901A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37" y="1825625"/>
            <a:ext cx="9855925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39E49-A8C1-8EDA-E2B4-BAE6C015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make data visualization design </a:t>
            </a:r>
            <a:r>
              <a:rPr lang="en-US" b="1" dirty="0"/>
              <a:t>choices</a:t>
            </a:r>
            <a:r>
              <a:rPr lang="en-US" dirty="0"/>
              <a:t> to make certain features of our data more </a:t>
            </a:r>
            <a:r>
              <a:rPr lang="en-US" b="1" dirty="0"/>
              <a:t>salient</a:t>
            </a:r>
          </a:p>
        </p:txBody>
      </p:sp>
      <p:pic>
        <p:nvPicPr>
          <p:cNvPr id="8" name="Content Placeholder 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49E38BC-5516-629B-C300-0D7DBC7AD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0638"/>
          <a:stretch/>
        </p:blipFill>
        <p:spPr>
          <a:xfrm>
            <a:off x="1141582" y="3200400"/>
            <a:ext cx="9908835" cy="29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5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FEF93-035F-F161-BDE9-A8749ABB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95A8-1E17-ED75-06F0-5C700AB7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46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F86B42-50EF-574D-8617-C397D92CF9E0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0C2690-2A7F-3347-A8E0-531A878FA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A697-DCFB-0A42-999F-5F6111810DEB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AD8411-BB0B-384A-9B93-B922C58EC45E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C2B089-FDCA-0340-96C8-7D5E4B43A9FA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E1662-CC21-264E-B75A-855799622D64}"/>
              </a:ext>
            </a:extLst>
          </p:cNvPr>
          <p:cNvSpPr/>
          <p:nvPr/>
        </p:nvSpPr>
        <p:spPr>
          <a:xfrm>
            <a:off x="10405767" y="1761584"/>
            <a:ext cx="1366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E634B-8376-6E43-8D75-7A29BEFB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261D0E83-19DC-ECA2-074E-01A4F655C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7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7423C-49E8-93C6-3CA2-58EBA2602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91B029-581B-4F08-846B-4DF5D4E8E2F8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F8C8A6-1C1F-2CEF-7BE8-DDB10AE5F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92E8B6-C054-FF3B-56B7-A4A2BB5C773D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66A089-F535-6559-F1D5-592916FBCDC1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0D285A-ECB6-7E27-4DFB-C925321BFC2F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2381A-B031-BF20-E673-B4938660F70C}"/>
              </a:ext>
            </a:extLst>
          </p:cNvPr>
          <p:cNvSpPr/>
          <p:nvPr/>
        </p:nvSpPr>
        <p:spPr>
          <a:xfrm>
            <a:off x="10405767" y="1761584"/>
            <a:ext cx="1366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D8E89F-8C27-3C3A-03DF-7B68A905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AB20A8FE-4B07-F4E2-7AD1-E5952E758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48FA83-6D75-8FB4-ED53-F8AC62E8C43A}"/>
              </a:ext>
            </a:extLst>
          </p:cNvPr>
          <p:cNvSpPr/>
          <p:nvPr/>
        </p:nvSpPr>
        <p:spPr>
          <a:xfrm>
            <a:off x="2438401" y="1826084"/>
            <a:ext cx="6862130" cy="21131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1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/>
          <p:cNvGrpSpPr/>
          <p:nvPr/>
        </p:nvGrpSpPr>
        <p:grpSpPr>
          <a:xfrm>
            <a:off x="1792748" y="1690688"/>
            <a:ext cx="4286557" cy="2493793"/>
            <a:chOff x="2153469" y="2576090"/>
            <a:chExt cx="4286557" cy="2493793"/>
          </a:xfrm>
        </p:grpSpPr>
        <p:grpSp>
          <p:nvGrpSpPr>
            <p:cNvPr id="129" name="Group 128"/>
            <p:cNvGrpSpPr/>
            <p:nvPr/>
          </p:nvGrpSpPr>
          <p:grpSpPr>
            <a:xfrm>
              <a:off x="2641623" y="2836386"/>
              <a:ext cx="2932670" cy="337640"/>
              <a:chOff x="1173220" y="1334977"/>
              <a:chExt cx="2932670" cy="337640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1173220" y="1672617"/>
                <a:ext cx="293267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317119" y="157142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>
              <a:xfrm flipH="1">
                <a:off x="1792243" y="142984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/>
              <p:cNvGrpSpPr/>
              <p:nvPr/>
            </p:nvGrpSpPr>
            <p:grpSpPr>
              <a:xfrm>
                <a:off x="1892027" y="1337553"/>
                <a:ext cx="126194" cy="138882"/>
                <a:chOff x="1790744" y="865793"/>
                <a:chExt cx="126194" cy="13888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2185897" y="157239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/>
              <p:cNvCxnSpPr/>
              <p:nvPr/>
            </p:nvCxnSpPr>
            <p:spPr>
              <a:xfrm flipH="1">
                <a:off x="2661021" y="143081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2760805" y="1338525"/>
                <a:ext cx="126194" cy="138882"/>
                <a:chOff x="1790744" y="865793"/>
                <a:chExt cx="126194" cy="13888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3123720" y="156884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/>
              <p:cNvCxnSpPr/>
              <p:nvPr/>
            </p:nvCxnSpPr>
            <p:spPr>
              <a:xfrm flipH="1">
                <a:off x="3598844" y="142726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3698628" y="1334977"/>
                <a:ext cx="126194" cy="138882"/>
                <a:chOff x="1790744" y="865793"/>
                <a:chExt cx="126194" cy="138882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9" name="TextBox 338"/>
            <p:cNvSpPr txBox="1"/>
            <p:nvPr/>
          </p:nvSpPr>
          <p:spPr>
            <a:xfrm>
              <a:off x="5701657" y="3002462"/>
              <a:ext cx="738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RNA1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701657" y="3839973"/>
              <a:ext cx="738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50"/>
                  </a:solidFill>
                </a:rPr>
                <a:t>RNA2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5672311" y="4700551"/>
              <a:ext cx="738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9900"/>
                  </a:solidFill>
                </a:rPr>
                <a:t>RNA3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153469" y="2783292"/>
              <a:ext cx="1835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0070C0"/>
                  </a:solidFill>
                </a:rPr>
                <a:t>Oligonucleotide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4587902" y="2576090"/>
              <a:ext cx="15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Fluorophore</a:t>
              </a: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2644173" y="3685574"/>
              <a:ext cx="2932670" cy="339717"/>
              <a:chOff x="1173220" y="1935642"/>
              <a:chExt cx="2932670" cy="33971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>
                <a:off x="1173220" y="2275359"/>
                <a:ext cx="293267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2" name="Group 131"/>
              <p:cNvGrpSpPr/>
              <p:nvPr/>
            </p:nvGrpSpPr>
            <p:grpSpPr>
              <a:xfrm>
                <a:off x="1317119" y="217416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Connector 132"/>
              <p:cNvCxnSpPr/>
              <p:nvPr/>
            </p:nvCxnSpPr>
            <p:spPr>
              <a:xfrm flipH="1">
                <a:off x="1792243" y="203258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Group 134"/>
              <p:cNvGrpSpPr/>
              <p:nvPr/>
            </p:nvGrpSpPr>
            <p:grpSpPr>
              <a:xfrm>
                <a:off x="2185897" y="217513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H="1">
                <a:off x="2661021" y="203355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3123720" y="2171587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Connector 138"/>
              <p:cNvCxnSpPr/>
              <p:nvPr/>
            </p:nvCxnSpPr>
            <p:spPr>
              <a:xfrm flipH="1">
                <a:off x="3598844" y="2030008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/>
              <p:cNvGrpSpPr/>
              <p:nvPr/>
            </p:nvGrpSpPr>
            <p:grpSpPr>
              <a:xfrm>
                <a:off x="1897815" y="1939536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4" name="Straight Connector 173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Oval 188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2767545" y="1939510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94" name="Oval 19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5" name="Straight Connector 19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3" name="Oval 19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3711159" y="1935642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202" name="Group 20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204" name="Oval 20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5" name="Straight Connector 20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3" name="Oval 20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7" name="Group 336"/>
            <p:cNvGrpSpPr/>
            <p:nvPr/>
          </p:nvGrpSpPr>
          <p:grpSpPr>
            <a:xfrm>
              <a:off x="2633949" y="4570503"/>
              <a:ext cx="2932670" cy="337640"/>
              <a:chOff x="1137410" y="2544307"/>
              <a:chExt cx="2932670" cy="337640"/>
            </a:xfrm>
          </p:grpSpPr>
          <p:cxnSp>
            <p:nvCxnSpPr>
              <p:cNvPr id="276" name="Straight Connector 275"/>
              <p:cNvCxnSpPr/>
              <p:nvPr/>
            </p:nvCxnSpPr>
            <p:spPr>
              <a:xfrm>
                <a:off x="1137410" y="2881947"/>
                <a:ext cx="2932670" cy="0"/>
              </a:xfrm>
              <a:prstGeom prst="line">
                <a:avLst/>
              </a:prstGeom>
              <a:ln w="2222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" name="Group 276"/>
              <p:cNvGrpSpPr/>
              <p:nvPr/>
            </p:nvGrpSpPr>
            <p:grpSpPr>
              <a:xfrm>
                <a:off x="1281309" y="278075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8" name="Straight Connector 277"/>
              <p:cNvCxnSpPr/>
              <p:nvPr/>
            </p:nvCxnSpPr>
            <p:spPr>
              <a:xfrm flipH="1">
                <a:off x="1756433" y="263917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9" name="Group 278"/>
              <p:cNvGrpSpPr/>
              <p:nvPr/>
            </p:nvGrpSpPr>
            <p:grpSpPr>
              <a:xfrm>
                <a:off x="1856217" y="2546883"/>
                <a:ext cx="126194" cy="138882"/>
                <a:chOff x="1790744" y="865793"/>
                <a:chExt cx="126194" cy="138882"/>
              </a:xfrm>
            </p:grpSpPr>
            <p:sp>
              <p:nvSpPr>
                <p:cNvPr id="318" name="Oval 317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9" name="Straight Connector 318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2150087" y="278172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09" name="Straight Connector 308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1" name="Straight Connector 280"/>
              <p:cNvCxnSpPr/>
              <p:nvPr/>
            </p:nvCxnSpPr>
            <p:spPr>
              <a:xfrm flipH="1">
                <a:off x="2625211" y="264014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724995" y="2547855"/>
                <a:ext cx="126194" cy="138882"/>
                <a:chOff x="1790744" y="865793"/>
                <a:chExt cx="126194" cy="138882"/>
              </a:xfrm>
            </p:grpSpPr>
            <p:sp>
              <p:nvSpPr>
                <p:cNvPr id="302" name="Oval 30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/>
            </p:nvGrpSpPr>
            <p:grpSpPr>
              <a:xfrm>
                <a:off x="3087910" y="277817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4" name="Straight Connector 283"/>
              <p:cNvCxnSpPr/>
              <p:nvPr/>
            </p:nvCxnSpPr>
            <p:spPr>
              <a:xfrm flipH="1">
                <a:off x="3563034" y="263659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5" name="Group 284"/>
              <p:cNvGrpSpPr/>
              <p:nvPr/>
            </p:nvGrpSpPr>
            <p:grpSpPr>
              <a:xfrm>
                <a:off x="3662818" y="2544307"/>
                <a:ext cx="126194" cy="138882"/>
                <a:chOff x="1790744" y="865793"/>
                <a:chExt cx="126194" cy="138882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7" name="Straight Connector 286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4" name="Oval 333"/>
              <p:cNvSpPr/>
              <p:nvPr/>
            </p:nvSpPr>
            <p:spPr>
              <a:xfrm>
                <a:off x="1888759" y="258561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2753291" y="258814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3695439" y="2588529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8" name="Rectangle 367"/>
          <p:cNvSpPr/>
          <p:nvPr/>
        </p:nvSpPr>
        <p:spPr>
          <a:xfrm>
            <a:off x="9165771" y="6078710"/>
            <a:ext cx="3731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Femino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Science, 1998)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(Raj et al., Nature Methods, 2008)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Lukumbuzya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Front.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Microbiol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2019)</a:t>
            </a:r>
          </a:p>
        </p:txBody>
      </p:sp>
      <p:pic>
        <p:nvPicPr>
          <p:cNvPr id="1026" name="Picture 2" descr="FISHscope | Ross Fluorescence Imaging Center">
            <a:extLst>
              <a:ext uri="{FF2B5EF4-FFF2-40B4-BE49-F238E27FC236}">
                <a16:creationId xmlns:a16="http://schemas.microsoft.com/office/drawing/2014/main" id="{0D093D0B-52D2-7F42-84F0-A21FC8B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761" y="1848734"/>
            <a:ext cx="3535111" cy="26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8F34E6-E438-257C-FD2B-5EF5BA796FEF}"/>
              </a:ext>
            </a:extLst>
          </p:cNvPr>
          <p:cNvSpPr txBox="1">
            <a:spLocks/>
          </p:cNvSpPr>
          <p:nvPr/>
        </p:nvSpPr>
        <p:spPr>
          <a:xfrm>
            <a:off x="541868" y="365125"/>
            <a:ext cx="11192932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smFISH</a:t>
            </a:r>
            <a:r>
              <a:rPr lang="en-US" sz="3200" dirty="0"/>
              <a:t> enables imaging of single mRNA molecules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3D274-1638-3E39-030D-0C92B197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843" y="4458920"/>
            <a:ext cx="6253881" cy="21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2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42C20-0F02-0945-9E34-FB747C6CE5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08" y="394556"/>
            <a:ext cx="10577384" cy="5949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31CDA-F917-4040-A18F-B1CC8E42C20F}"/>
              </a:ext>
            </a:extLst>
          </p:cNvPr>
          <p:cNvSpPr txBox="1"/>
          <p:nvPr/>
        </p:nvSpPr>
        <p:spPr>
          <a:xfrm>
            <a:off x="8798011" y="6344335"/>
            <a:ext cx="32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(Slide courtesy of </a:t>
            </a:r>
            <a:r>
              <a:rPr lang="en-US" err="1"/>
              <a:t>Chenglong</a:t>
            </a:r>
            <a:r>
              <a:rPr lang="en-US"/>
              <a:t> Xia)</a:t>
            </a:r>
          </a:p>
        </p:txBody>
      </p:sp>
    </p:spTree>
    <p:extLst>
      <p:ext uri="{BB962C8B-B14F-4D97-AF65-F5344CB8AC3E}">
        <p14:creationId xmlns:p14="http://schemas.microsoft.com/office/powerpoint/2010/main" val="227347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A70413-7F3D-8446-B2D0-6059078E6E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447F30-AFF3-214D-85E5-1C5D6E94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6E54ED-4C54-5B4D-B6D9-2499FF316A50}"/>
              </a:ext>
            </a:extLst>
          </p:cNvPr>
          <p:cNvSpPr txBox="1"/>
          <p:nvPr/>
        </p:nvSpPr>
        <p:spPr>
          <a:xfrm>
            <a:off x="105711" y="59809"/>
            <a:ext cx="24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>
                    <a:lumMod val="85000"/>
                  </a:schemeClr>
                </a:solidFill>
              </a:rPr>
              <a:t>Decoded MERFISH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41CBD5-A375-B40E-832B-C452D576AD47}"/>
              </a:ext>
            </a:extLst>
          </p:cNvPr>
          <p:cNvSpPr txBox="1"/>
          <p:nvPr/>
        </p:nvSpPr>
        <p:spPr>
          <a:xfrm>
            <a:off x="7186629" y="5418841"/>
            <a:ext cx="4841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(MERFISH: Chen et al, Science 2015)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SeqFISH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Lubeck et al, Nature Methods, 2014)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osmFISH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Codeluppi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et al, Nature Methods 2018)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STARmap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Wang et al, Science 2018)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257E2-9784-C7CA-750B-9A185409AA83}"/>
              </a:ext>
            </a:extLst>
          </p:cNvPr>
          <p:cNvSpPr txBox="1"/>
          <p:nvPr/>
        </p:nvSpPr>
        <p:spPr>
          <a:xfrm>
            <a:off x="218210" y="6232521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1303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36A3BB-CA94-8B49-837D-4D6D226186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44F55-953D-EF49-88F8-502F17E8A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1C25FF-D1A7-164F-AE2D-D4434D0D593F}"/>
              </a:ext>
            </a:extLst>
          </p:cNvPr>
          <p:cNvSpPr txBox="1"/>
          <p:nvPr/>
        </p:nvSpPr>
        <p:spPr>
          <a:xfrm>
            <a:off x="105711" y="59809"/>
            <a:ext cx="24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>
                    <a:lumMod val="85000"/>
                  </a:schemeClr>
                </a:solidFill>
              </a:rPr>
              <a:t>Decoded MERFISH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6F683-03D8-A61B-3D1D-D8CF2B683404}"/>
              </a:ext>
            </a:extLst>
          </p:cNvPr>
          <p:cNvSpPr txBox="1"/>
          <p:nvPr/>
        </p:nvSpPr>
        <p:spPr>
          <a:xfrm>
            <a:off x="7186629" y="5418841"/>
            <a:ext cx="4841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(MERFISH: Chen et al, Science 2015)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SeqFISH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Lubeck et al, Nature Methods, 2014)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osmFISH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Codeluppi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et al, Nature Methods 2018)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STARmap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Wang et al, Science 2018)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HW1 due tonight</a:t>
            </a:r>
          </a:p>
          <a:p>
            <a:pPr lvl="1"/>
            <a:r>
              <a:rPr lang="en-US" dirty="0"/>
              <a:t>Goal is to practice describing data visualizations and working with your spatial transcriptomics dataset</a:t>
            </a:r>
          </a:p>
          <a:p>
            <a:pPr lvl="1"/>
            <a:r>
              <a:rPr lang="en-US" dirty="0"/>
              <a:t>Hint: I should be able to image your data visualization even if I’m blind</a:t>
            </a:r>
          </a:p>
          <a:p>
            <a:pPr lvl="1"/>
            <a:r>
              <a:rPr lang="en-US" dirty="0"/>
              <a:t>Hint: For “</a:t>
            </a:r>
            <a:r>
              <a:rPr lang="en-US" sz="2400" dirty="0">
                <a:solidFill>
                  <a:srgbClr val="404040"/>
                </a:solidFill>
              </a:rPr>
              <a:t>knowledge about perceptiveness of visual encodings”, refer to this. If you choose color hues as your encoding, why did you choose it? Your design choices should be intentional.</a:t>
            </a:r>
            <a:endParaRPr lang="en-US" dirty="0"/>
          </a:p>
        </p:txBody>
      </p:sp>
      <p:pic>
        <p:nvPicPr>
          <p:cNvPr id="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2F6B46D-C67F-2001-6226-C5AE2947D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12"/>
          <a:stretch/>
        </p:blipFill>
        <p:spPr>
          <a:xfrm>
            <a:off x="3570063" y="4402660"/>
            <a:ext cx="4470692" cy="23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DCC86D-04E8-BD49-9161-53E1A6278A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EF4597-AC2B-664F-876D-3BF184EBA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FF1ADE-E4D4-A141-877C-8AC0A86DB247}"/>
              </a:ext>
            </a:extLst>
          </p:cNvPr>
          <p:cNvSpPr txBox="1"/>
          <p:nvPr/>
        </p:nvSpPr>
        <p:spPr>
          <a:xfrm>
            <a:off x="105711" y="59809"/>
            <a:ext cx="24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MERFISH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A4CA4-DC3B-124F-A66B-2BDBCE8F978B}"/>
              </a:ext>
            </a:extLst>
          </p:cNvPr>
          <p:cNvSpPr txBox="1"/>
          <p:nvPr/>
        </p:nvSpPr>
        <p:spPr>
          <a:xfrm>
            <a:off x="258111" y="212209"/>
            <a:ext cx="24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>
                    <a:lumMod val="85000"/>
                  </a:schemeClr>
                </a:solidFill>
              </a:rPr>
              <a:t>Decoded MERFISH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9056D-4C37-592B-9867-2386DB372E26}"/>
              </a:ext>
            </a:extLst>
          </p:cNvPr>
          <p:cNvSpPr txBox="1"/>
          <p:nvPr/>
        </p:nvSpPr>
        <p:spPr>
          <a:xfrm>
            <a:off x="7186629" y="5418841"/>
            <a:ext cx="48419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(MERFISH: Chen et al, Science 2015)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SeqFISH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Lubeck et al, Nature Methods, 2014)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osmFISH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Codeluppi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et al, Nature Methods 2018)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STARmap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Wang et al, Science 2018)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201BB-6D5E-1246-A5C9-B63B968518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86D76-9694-EA47-ACC7-DC4A37B2F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4835" t="36902" r="47111" b="46769"/>
          <a:stretch/>
        </p:blipFill>
        <p:spPr>
          <a:xfrm>
            <a:off x="5470902" y="2495227"/>
            <a:ext cx="1177872" cy="12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9AE2-703C-6143-ADD2-745426D8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7426" t="4445" r="9205" b="635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0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25" t="2966" r="8748" b="6321"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  <p:pic>
        <p:nvPicPr>
          <p:cNvPr id="1028" name="Picture 4" descr="Pikachu Pokemon transparent PNG - StickPNG">
            <a:extLst>
              <a:ext uri="{FF2B5EF4-FFF2-40B4-BE49-F238E27FC236}">
                <a16:creationId xmlns:a16="http://schemas.microsoft.com/office/drawing/2014/main" id="{38BDF885-FE4C-0403-06FE-9EBDAE12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503" y="3428999"/>
            <a:ext cx="303963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4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375C8-CF47-6DD1-22EA-351DF7606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1B7B254-8457-F906-0B45-25723BAA79EC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FA60FA-774A-A83C-1014-B2998D3C7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8D1F51-CD1E-1F90-5C66-CCF3A3E58050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EE0916-043B-9803-0847-F4B16B79EF80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D3041E-FD90-7529-E639-78CF609EA22D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4B2F26-8222-CCF0-83AB-A95575D466F2}"/>
              </a:ext>
            </a:extLst>
          </p:cNvPr>
          <p:cNvSpPr/>
          <p:nvPr/>
        </p:nvSpPr>
        <p:spPr>
          <a:xfrm>
            <a:off x="10405767" y="1761584"/>
            <a:ext cx="1366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Lyla Atta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594BFD-8C0C-5DB7-0B16-1D7D4594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p:pic>
        <p:nvPicPr>
          <p:cNvPr id="17" name="Picture 2" descr="Lyla Atta">
            <a:extLst>
              <a:ext uri="{FF2B5EF4-FFF2-40B4-BE49-F238E27FC236}">
                <a16:creationId xmlns:a16="http://schemas.microsoft.com/office/drawing/2014/main" id="{6B2F6E91-0151-1308-9207-B979FB80B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376048" y="349947"/>
            <a:ext cx="1411638" cy="14116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9192F7-9329-9DE9-E46F-0A782571E4BA}"/>
              </a:ext>
            </a:extLst>
          </p:cNvPr>
          <p:cNvSpPr/>
          <p:nvPr/>
        </p:nvSpPr>
        <p:spPr>
          <a:xfrm>
            <a:off x="2438401" y="4003689"/>
            <a:ext cx="6862130" cy="21131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30E9-80D5-EFC7-B2AB-4B8FED3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Microdissection allows small chunks of tissues to be sequenced for transcriptome profiling</a:t>
            </a:r>
          </a:p>
        </p:txBody>
      </p:sp>
      <p:pic>
        <p:nvPicPr>
          <p:cNvPr id="3074" name="Picture 2" descr="20 Years of Leica Laser Microdissection | Science Lab | Leica Microsystems">
            <a:extLst>
              <a:ext uri="{FF2B5EF4-FFF2-40B4-BE49-F238E27FC236}">
                <a16:creationId xmlns:a16="http://schemas.microsoft.com/office/drawing/2014/main" id="{08C722E8-3C37-B78D-570F-91C043513E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672" y="1937592"/>
            <a:ext cx="44200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NA Sequencing- Definition, Principle, Steps, Types, Uses">
            <a:extLst>
              <a:ext uri="{FF2B5EF4-FFF2-40B4-BE49-F238E27FC236}">
                <a16:creationId xmlns:a16="http://schemas.microsoft.com/office/drawing/2014/main" id="{AE744C8C-8449-F7F5-42C6-E38F20B93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03" y="2429256"/>
            <a:ext cx="6728325" cy="35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67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D42C9-2F15-9054-C699-96DD016C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20423"/>
          <a:stretch/>
        </p:blipFill>
        <p:spPr>
          <a:xfrm>
            <a:off x="5895833" y="2448690"/>
            <a:ext cx="5583153" cy="196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35421-A8AE-476F-0D34-FDF8C95F71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39579-4038-DA2D-8412-40C01324A79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F877-56A0-5F4A-E386-A7E090957CCD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ST/Visium: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2448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C004-3EC5-1F5F-3EB3-EC934FE1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3" y="1777607"/>
            <a:ext cx="3330541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CBAA6-F814-230D-CEED-2695D87E1785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7225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B81BF-9078-10C0-FF6F-21245B1C81D1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035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9894B-94D0-0EE0-D30E-16BE4EB5A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447D-7822-D1DD-83EA-166E2427B7B3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344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concepts learned so far</a:t>
            </a:r>
          </a:p>
          <a:p>
            <a:r>
              <a:rPr lang="en-US" dirty="0"/>
              <a:t>Have an “optionally graded” quiz</a:t>
            </a:r>
          </a:p>
          <a:p>
            <a:pPr lvl="1"/>
            <a:r>
              <a:rPr lang="en-US" dirty="0"/>
              <a:t>If you do well and it improves your final grade, we will keep it</a:t>
            </a:r>
          </a:p>
          <a:p>
            <a:pPr lvl="1"/>
            <a:r>
              <a:rPr lang="en-US" dirty="0"/>
              <a:t>If you do poorly and it hurts your final grade, we will drop it</a:t>
            </a:r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934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5926905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1203670" y="507714"/>
            <a:ext cx="1020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Untargeted Transcriptome-wide Profiling by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2AB5-E19C-54D5-03A1-757436B65821}"/>
              </a:ext>
            </a:extLst>
          </p:cNvPr>
          <p:cNvSpPr txBox="1"/>
          <p:nvPr/>
        </p:nvSpPr>
        <p:spPr>
          <a:xfrm>
            <a:off x="9214205" y="1514449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3B1-8573-9F16-4661-F617B784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302" y="1953761"/>
            <a:ext cx="2790967" cy="222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B5A9F-BE07-1C91-8B18-C40673F04D9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pic>
        <p:nvPicPr>
          <p:cNvPr id="2050" name="Picture 2" descr="Eevee (Pokémon) - Bulbapedia, the community-driven Pokémon encyclopedia">
            <a:extLst>
              <a:ext uri="{FF2B5EF4-FFF2-40B4-BE49-F238E27FC236}">
                <a16:creationId xmlns:a16="http://schemas.microsoft.com/office/drawing/2014/main" id="{008A6BE9-451F-F98B-A2B8-60904D1EA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797" y="4120449"/>
            <a:ext cx="2529789" cy="25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9935-0ED6-810E-82AC-530173CC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questions?</a:t>
            </a:r>
          </a:p>
        </p:txBody>
      </p:sp>
    </p:spTree>
    <p:extLst>
      <p:ext uri="{BB962C8B-B14F-4D97-AF65-F5344CB8AC3E}">
        <p14:creationId xmlns:p14="http://schemas.microsoft.com/office/powerpoint/2010/main" val="415999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6A5A-67D6-33EE-57A5-7CEBFAC5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data visualizations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24026-4DF1-4E34-D57D-5B891CDBE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88365" cy="4351338"/>
          </a:xfrm>
        </p:spPr>
        <p:txBody>
          <a:bodyPr/>
          <a:lstStyle/>
          <a:p>
            <a:r>
              <a:rPr lang="en-US" dirty="0"/>
              <a:t>Visualization uses perception to free up cognition</a:t>
            </a:r>
          </a:p>
          <a:p>
            <a:pPr lvl="1"/>
            <a:r>
              <a:rPr lang="en-US" dirty="0"/>
              <a:t>Trends, gaps, outliers, clusters</a:t>
            </a:r>
          </a:p>
          <a:p>
            <a:pPr lvl="1"/>
            <a:r>
              <a:rPr lang="en-US" dirty="0"/>
              <a:t>Confirm, explore, present information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37E49-867E-A734-C93D-489269B2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080" y="1487488"/>
            <a:ext cx="6873720" cy="4802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E4E67-6B97-9A1A-C05F-CDE7B04F82F1}"/>
              </a:ext>
            </a:extLst>
          </p:cNvPr>
          <p:cNvSpPr txBox="1"/>
          <p:nvPr/>
        </p:nvSpPr>
        <p:spPr>
          <a:xfrm>
            <a:off x="159025" y="6402387"/>
            <a:ext cx="761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www.research.autodesk.com</a:t>
            </a:r>
            <a:r>
              <a:rPr lang="en-US" dirty="0"/>
              <a:t>/publications/same-stats-different-graphs/</a:t>
            </a:r>
          </a:p>
        </p:txBody>
      </p:sp>
    </p:spTree>
    <p:extLst>
      <p:ext uri="{BB962C8B-B14F-4D97-AF65-F5344CB8AC3E}">
        <p14:creationId xmlns:p14="http://schemas.microsoft.com/office/powerpoint/2010/main" val="242371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4F56-F99A-F3BC-0713-EA854CD3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pic>
        <p:nvPicPr>
          <p:cNvPr id="5" name="Content Placeholder 4" descr="A diagram of a tree&#10;&#10;Description automatically generated">
            <a:extLst>
              <a:ext uri="{FF2B5EF4-FFF2-40B4-BE49-F238E27FC236}">
                <a16:creationId xmlns:a16="http://schemas.microsoft.com/office/drawing/2014/main" id="{69CA9D35-C959-C782-1B9D-EBAB67221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00" y="1825625"/>
            <a:ext cx="7835399" cy="4351338"/>
          </a:xfrm>
        </p:spPr>
      </p:pic>
    </p:spTree>
    <p:extLst>
      <p:ext uri="{BB962C8B-B14F-4D97-AF65-F5344CB8AC3E}">
        <p14:creationId xmlns:p14="http://schemas.microsoft.com/office/powerpoint/2010/main" val="252373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Ranking of encodings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419898" y="1522900"/>
            <a:ext cx="9352204" cy="49699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3A371-45D3-AE93-44C8-4F2FCE6B0C2B}"/>
              </a:ext>
            </a:extLst>
          </p:cNvPr>
          <p:cNvSpPr txBox="1"/>
          <p:nvPr/>
        </p:nvSpPr>
        <p:spPr>
          <a:xfrm>
            <a:off x="7648336" y="5850404"/>
            <a:ext cx="454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2011;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Munzner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2009, in Fundamentals of Computer Graphics (redrawn from Mackinlay 1986))</a:t>
            </a:r>
          </a:p>
        </p:txBody>
      </p:sp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881</Words>
  <Application>Microsoft Macintosh PowerPoint</Application>
  <PresentationFormat>Widescreen</PresentationFormat>
  <Paragraphs>127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Calibri</vt:lpstr>
      <vt:lpstr>Calibri Light</vt:lpstr>
      <vt:lpstr>docs-Roboto</vt:lpstr>
      <vt:lpstr>Wingdings</vt:lpstr>
      <vt:lpstr>Office 2013 - 2022 Theme</vt:lpstr>
      <vt:lpstr>1_Office 2013 - 2022 Theme</vt:lpstr>
      <vt:lpstr>EN.580.428  Genomic Data Visualization Lesson 3  Review</vt:lpstr>
      <vt:lpstr>Announcements</vt:lpstr>
      <vt:lpstr>Lesson learning objectives</vt:lpstr>
      <vt:lpstr>What is data visualization?</vt:lpstr>
      <vt:lpstr>How does data visualizations work?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Ranking of encodings</vt:lpstr>
      <vt:lpstr>Ranking of encodings</vt:lpstr>
      <vt:lpstr>We can make data visualization design choices to make certain features of our data more salient</vt:lpstr>
      <vt:lpstr>We can make data visualization design choices to make certain features of our data more salient</vt:lpstr>
      <vt:lpstr>Questions?</vt:lpstr>
      <vt:lpstr>Spatially resolved transcriptomic technologies enable us to profile what genes are expressed by cells in tissues</vt:lpstr>
      <vt:lpstr>Spatially resolved transcriptomic technologies enable us to profile what genes are expressed by cells in tissues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Spatially resolved transcriptomic technologies enable us to profile what genes are expressed by cells in tissues</vt:lpstr>
      <vt:lpstr>Microdissection allows small chunks of tissues to be sequenced for transcriptome profiling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2  Review</dc:title>
  <dc:creator>Jean Fan</dc:creator>
  <cp:lastModifiedBy>Jean Fan</cp:lastModifiedBy>
  <cp:revision>2</cp:revision>
  <dcterms:created xsi:type="dcterms:W3CDTF">2024-01-28T15:43:09Z</dcterms:created>
  <dcterms:modified xsi:type="dcterms:W3CDTF">2024-01-28T16:19:51Z</dcterms:modified>
</cp:coreProperties>
</file>